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57470E-54AC-45B1-A726-3471EFF8684D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C71B72-F386-4642-BEF0-C59C0B8D5140}">
      <dgm:prSet phldrT="[Text]"/>
      <dgm:spPr>
        <a:gradFill flip="none" rotWithShape="0">
          <a:gsLst>
            <a:gs pos="0">
              <a:srgbClr val="FFFF00"/>
            </a:gs>
            <a:gs pos="69000">
              <a:srgbClr val="FF0000">
                <a:shade val="67500"/>
                <a:satMod val="115000"/>
              </a:srgbClr>
            </a:gs>
            <a:gs pos="100000">
              <a:srgbClr val="FF0000">
                <a:shade val="100000"/>
                <a:satMod val="115000"/>
              </a:srgbClr>
            </a:gs>
          </a:gsLst>
          <a:lin ang="8100000" scaled="1"/>
          <a:tileRect/>
        </a:gradFill>
      </dgm:spPr>
      <dgm:t>
        <a:bodyPr/>
        <a:lstStyle/>
        <a:p>
          <a:r>
            <a:rPr lang="en-US"/>
            <a:t>Improve</a:t>
          </a:r>
        </a:p>
      </dgm:t>
    </dgm:pt>
    <dgm:pt modelId="{3173E37F-BCC9-4155-9B5C-A08AA59CD2A5}" type="parTrans" cxnId="{41559E39-A065-4341-8872-5061A0286B9B}">
      <dgm:prSet/>
      <dgm:spPr/>
      <dgm:t>
        <a:bodyPr/>
        <a:lstStyle/>
        <a:p>
          <a:endParaRPr lang="en-US"/>
        </a:p>
      </dgm:t>
    </dgm:pt>
    <dgm:pt modelId="{6F55F42D-6F08-42E5-9590-92AF50473F78}" type="sibTrans" cxnId="{41559E39-A065-4341-8872-5061A0286B9B}">
      <dgm:prSet/>
      <dgm:spPr/>
      <dgm:t>
        <a:bodyPr/>
        <a:lstStyle/>
        <a:p>
          <a:endParaRPr lang="en-US"/>
        </a:p>
      </dgm:t>
    </dgm:pt>
    <dgm:pt modelId="{6A474A6E-3D30-424E-8441-09301420AD63}">
      <dgm:prSet phldrT="[Text]"/>
      <dgm:spPr>
        <a:gradFill flip="none" rotWithShape="0">
          <a:gsLst>
            <a:gs pos="0">
              <a:srgbClr val="FFFF00"/>
            </a:gs>
            <a:gs pos="69000">
              <a:srgbClr val="FF0000">
                <a:shade val="67500"/>
                <a:satMod val="115000"/>
              </a:srgbClr>
            </a:gs>
            <a:gs pos="100000">
              <a:srgbClr val="FF0000">
                <a:shade val="100000"/>
                <a:satMod val="115000"/>
              </a:srgbClr>
            </a:gs>
          </a:gsLst>
          <a:lin ang="8100000" scaled="1"/>
          <a:tileRect/>
        </a:gradFill>
      </dgm:spPr>
      <dgm:t>
        <a:bodyPr/>
        <a:lstStyle/>
        <a:p>
          <a:r>
            <a:rPr lang="en-US"/>
            <a:t>What Works?</a:t>
          </a:r>
        </a:p>
      </dgm:t>
    </dgm:pt>
    <dgm:pt modelId="{9DEE6939-4B3D-45ED-BDF1-D57BE3D1E6D2}" type="parTrans" cxnId="{FD080A00-3FA3-47B1-B793-13A668674396}">
      <dgm:prSet/>
      <dgm:spPr/>
      <dgm:t>
        <a:bodyPr/>
        <a:lstStyle/>
        <a:p>
          <a:endParaRPr lang="en-US"/>
        </a:p>
      </dgm:t>
    </dgm:pt>
    <dgm:pt modelId="{59CD0121-BEA1-4E36-B317-658B57DABE7A}" type="sibTrans" cxnId="{FD080A00-3FA3-47B1-B793-13A668674396}">
      <dgm:prSet/>
      <dgm:spPr/>
      <dgm:t>
        <a:bodyPr/>
        <a:lstStyle/>
        <a:p>
          <a:endParaRPr lang="en-US"/>
        </a:p>
      </dgm:t>
    </dgm:pt>
    <dgm:pt modelId="{282F9C33-5B0D-42E8-B345-7A4157662824}">
      <dgm:prSet phldrT="[Text]"/>
      <dgm:spPr>
        <a:gradFill flip="none" rotWithShape="0">
          <a:gsLst>
            <a:gs pos="0">
              <a:srgbClr val="FFFF00"/>
            </a:gs>
            <a:gs pos="69000">
              <a:srgbClr val="FF0000">
                <a:shade val="67500"/>
                <a:satMod val="115000"/>
              </a:srgbClr>
            </a:gs>
            <a:gs pos="100000">
              <a:srgbClr val="FF0000">
                <a:shade val="100000"/>
                <a:satMod val="115000"/>
              </a:srgbClr>
            </a:gs>
          </a:gsLst>
          <a:lin ang="8100000" scaled="1"/>
          <a:tileRect/>
        </a:gradFill>
      </dgm:spPr>
      <dgm:t>
        <a:bodyPr/>
        <a:lstStyle/>
        <a:p>
          <a:r>
            <a:rPr lang="en-US"/>
            <a:t>What Doesn’t</a:t>
          </a:r>
        </a:p>
      </dgm:t>
    </dgm:pt>
    <dgm:pt modelId="{B12CD0C4-8F4E-4496-B34D-397429861615}" type="parTrans" cxnId="{DE221834-6F56-44B1-AB85-E19B22DB3BFD}">
      <dgm:prSet/>
      <dgm:spPr/>
      <dgm:t>
        <a:bodyPr/>
        <a:lstStyle/>
        <a:p>
          <a:endParaRPr lang="en-US"/>
        </a:p>
      </dgm:t>
    </dgm:pt>
    <dgm:pt modelId="{2CA3D82B-D4B4-4C2F-AFD9-45DDC5169C2E}" type="sibTrans" cxnId="{DE221834-6F56-44B1-AB85-E19B22DB3BFD}">
      <dgm:prSet/>
      <dgm:spPr/>
      <dgm:t>
        <a:bodyPr/>
        <a:lstStyle/>
        <a:p>
          <a:endParaRPr lang="en-US"/>
        </a:p>
      </dgm:t>
    </dgm:pt>
    <dgm:pt modelId="{279E990A-621F-40D7-8FF4-3043DE49E27D}" type="pres">
      <dgm:prSet presAssocID="{4257470E-54AC-45B1-A726-3471EFF8684D}" presName="Name0" presStyleCnt="0">
        <dgm:presLayoutVars>
          <dgm:dir/>
          <dgm:resizeHandles val="exact"/>
        </dgm:presLayoutVars>
      </dgm:prSet>
      <dgm:spPr/>
    </dgm:pt>
    <dgm:pt modelId="{76DCC36D-610C-4422-AD18-2D1D1057E5EC}" type="pres">
      <dgm:prSet presAssocID="{8EC71B72-F386-4642-BEF0-C59C0B8D5140}" presName="node" presStyleLbl="node1" presStyleIdx="0" presStyleCnt="1" custLinFactNeighborX="-719" custLinFactNeighborY="-1149">
        <dgm:presLayoutVars>
          <dgm:bulletEnabled val="1"/>
        </dgm:presLayoutVars>
      </dgm:prSet>
      <dgm:spPr/>
    </dgm:pt>
  </dgm:ptLst>
  <dgm:cxnLst>
    <dgm:cxn modelId="{FD080A00-3FA3-47B1-B793-13A668674396}" srcId="{8EC71B72-F386-4642-BEF0-C59C0B8D5140}" destId="{6A474A6E-3D30-424E-8441-09301420AD63}" srcOrd="0" destOrd="0" parTransId="{9DEE6939-4B3D-45ED-BDF1-D57BE3D1E6D2}" sibTransId="{59CD0121-BEA1-4E36-B317-658B57DABE7A}"/>
    <dgm:cxn modelId="{DE221834-6F56-44B1-AB85-E19B22DB3BFD}" srcId="{8EC71B72-F386-4642-BEF0-C59C0B8D5140}" destId="{282F9C33-5B0D-42E8-B345-7A4157662824}" srcOrd="1" destOrd="0" parTransId="{B12CD0C4-8F4E-4496-B34D-397429861615}" sibTransId="{2CA3D82B-D4B4-4C2F-AFD9-45DDC5169C2E}"/>
    <dgm:cxn modelId="{41559E39-A065-4341-8872-5061A0286B9B}" srcId="{4257470E-54AC-45B1-A726-3471EFF8684D}" destId="{8EC71B72-F386-4642-BEF0-C59C0B8D5140}" srcOrd="0" destOrd="0" parTransId="{3173E37F-BCC9-4155-9B5C-A08AA59CD2A5}" sibTransId="{6F55F42D-6F08-42E5-9590-92AF50473F78}"/>
    <dgm:cxn modelId="{8F98AF56-92F2-4B9C-B9FD-E0D8F8113E1A}" type="presOf" srcId="{282F9C33-5B0D-42E8-B345-7A4157662824}" destId="{76DCC36D-610C-4422-AD18-2D1D1057E5EC}" srcOrd="0" destOrd="2" presId="urn:microsoft.com/office/officeart/2005/8/layout/hList6"/>
    <dgm:cxn modelId="{9231619E-37B9-43D4-A207-C5A599FEABD6}" type="presOf" srcId="{8EC71B72-F386-4642-BEF0-C59C0B8D5140}" destId="{76DCC36D-610C-4422-AD18-2D1D1057E5EC}" srcOrd="0" destOrd="0" presId="urn:microsoft.com/office/officeart/2005/8/layout/hList6"/>
    <dgm:cxn modelId="{E48C36BB-508B-4E41-9CD4-29EA070158DE}" type="presOf" srcId="{6A474A6E-3D30-424E-8441-09301420AD63}" destId="{76DCC36D-610C-4422-AD18-2D1D1057E5EC}" srcOrd="0" destOrd="1" presId="urn:microsoft.com/office/officeart/2005/8/layout/hList6"/>
    <dgm:cxn modelId="{621A4FEA-64F2-4BCF-A005-F5546CDE25C9}" type="presOf" srcId="{4257470E-54AC-45B1-A726-3471EFF8684D}" destId="{279E990A-621F-40D7-8FF4-3043DE49E27D}" srcOrd="0" destOrd="0" presId="urn:microsoft.com/office/officeart/2005/8/layout/hList6"/>
    <dgm:cxn modelId="{D627DF42-14F5-4D56-8066-C457EE8C6371}" type="presParOf" srcId="{279E990A-621F-40D7-8FF4-3043DE49E27D}" destId="{76DCC36D-610C-4422-AD18-2D1D1057E5EC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DCC36D-610C-4422-AD18-2D1D1057E5EC}">
      <dsp:nvSpPr>
        <dsp:cNvPr id="0" name=""/>
        <dsp:cNvSpPr/>
      </dsp:nvSpPr>
      <dsp:spPr>
        <a:xfrm rot="16200000">
          <a:off x="-435935" y="435935"/>
          <a:ext cx="4859429" cy="3987558"/>
        </a:xfrm>
        <a:prstGeom prst="flowChartManualOperation">
          <a:avLst/>
        </a:prstGeom>
        <a:gradFill flip="none" rotWithShape="0">
          <a:gsLst>
            <a:gs pos="0">
              <a:srgbClr val="FFFF00"/>
            </a:gs>
            <a:gs pos="69000">
              <a:srgbClr val="FF0000">
                <a:shade val="67500"/>
                <a:satMod val="115000"/>
              </a:srgbClr>
            </a:gs>
            <a:gs pos="100000">
              <a:srgbClr val="FF0000">
                <a:shade val="100000"/>
                <a:satMod val="115000"/>
              </a:srgbClr>
            </a:gs>
          </a:gsLst>
          <a:lin ang="8100000" scaled="1"/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0" tIns="0" rIns="341313" bIns="0" numCol="1" spcCol="1270" anchor="t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/>
            <a:t>Improve</a:t>
          </a:r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200" kern="1200"/>
            <a:t>What Works?</a:t>
          </a:r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200" kern="1200"/>
            <a:t>What Doesn’t</a:t>
          </a:r>
        </a:p>
      </dsp:txBody>
      <dsp:txXfrm rot="5400000">
        <a:off x="1" y="971885"/>
        <a:ext cx="3987558" cy="29156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1857A-D16C-42DA-9BDE-9871E0296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0CE19F-F631-4A32-8050-F3C2034B50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52C9A-2234-46AD-BE17-F5461A9D4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092A-08DF-4D34-818B-5754C7533DC4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ACB35-95F8-4A3E-8EB0-176128F0C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EE026-3529-41C6-B9FA-5A84A2AD3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EF6D-0802-4CE8-8A94-4F51D380E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66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D2A29-47F8-4325-BE91-D160B60E9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09ADF3-273A-491D-B301-D411712903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12535-81DD-4581-9793-0D50BF6E5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092A-08DF-4D34-818B-5754C7533DC4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E236B-6C1C-45C0-A0C8-11CD97B16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06057-66BD-4C99-822A-BDB6B4D0A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EF6D-0802-4CE8-8A94-4F51D380E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43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3C12C7-96B8-44DB-8474-5AD5B9B1D0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70039E-B86F-4B50-8D68-C78AA076E0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14799-EE85-4537-B141-D81995AE5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092A-08DF-4D34-818B-5754C7533DC4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C8E59-4604-4950-9DE6-D4551E37B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007E3-E3F0-4D95-9FE3-654077464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EF6D-0802-4CE8-8A94-4F51D380E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1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05C55-E9D5-44BD-9931-24B0F0EED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90EA4-621D-4D86-A500-F1D3257CF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7CD25-F607-44F3-9B5D-9FCBB4629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092A-08DF-4D34-818B-5754C7533DC4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B954F-41DA-472C-9807-A6DC89FC3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084C4-DEFF-4E1F-B3D7-BE993549E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EF6D-0802-4CE8-8A94-4F51D380E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16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0B68C-80A7-4E70-80D4-3E8353510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923DA8-6C91-4844-84C1-3E9F291C0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AE36C-9193-4446-824A-423B7EB88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092A-08DF-4D34-818B-5754C7533DC4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41C71-B61A-48EF-ACCE-1199E39F5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D3BD0-141D-40D6-A22A-CA8387E36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EF6D-0802-4CE8-8A94-4F51D380E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504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58F79-D4EC-4B25-B31A-5267A8ED5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EB27D-778B-4D84-AFB9-7C8C3C1C6E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67891F-7B0F-4D3F-B413-9079263FA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147C35-F015-4119-BA4D-5050B18D0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092A-08DF-4D34-818B-5754C7533DC4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13BD2B-DAAE-4F72-ACF0-1DAFA14FF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BDBD6-E95B-44FB-8B2A-230F49873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EF6D-0802-4CE8-8A94-4F51D380E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815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64D6A-548E-4354-8560-E93E2F576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C674F1-D4C7-4338-8E1A-46FBD6335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6BA2FF-CF68-4DA9-8148-2500458911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1E38CA-FB95-4A90-82E5-A222C765C5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143323-9013-4076-8D33-BCA145DA55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3466D8-6487-4698-AE7F-BF1CC70B4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092A-08DF-4D34-818B-5754C7533DC4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4C8E44-D7F6-4732-8919-84A39A0A9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987B34-92DB-47A9-A919-72F45C480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EF6D-0802-4CE8-8A94-4F51D380E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17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A9688-CFF8-4620-8A31-71B6DA839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AAD4F-A01A-45A9-94F1-4D559528C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092A-08DF-4D34-818B-5754C7533DC4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E3E59C-D78C-4967-A424-12B7BE95F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0B4336-A465-4326-A97D-27CE2261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EF6D-0802-4CE8-8A94-4F51D380E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20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19318E-C4F2-4594-8C0D-D8F26A08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092A-08DF-4D34-818B-5754C7533DC4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DAD810-F07E-4C06-BB7B-1236CBF70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2DF7AE-9958-4620-9EE9-4EAABBF7B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EF6D-0802-4CE8-8A94-4F51D380E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18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2FC9D-FC05-482F-BEA8-30D5EFA8B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1A841-33E7-4767-B528-42E23A7E2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B658D7-A27C-4DC8-84FC-34D2840EB7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474983-D511-4BFF-93C7-56F561DCC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092A-08DF-4D34-818B-5754C7533DC4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72565B-FD54-4AAA-96C9-983DADCED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C5B6CE-A1C2-4FC5-8231-2294C4CBB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EF6D-0802-4CE8-8A94-4F51D380E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94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45FA5-F8D5-4985-A2B5-29442D27F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DDFDCA-092D-426D-88C7-358EBDBCCF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CF127-F3EE-477D-8F18-A6635D4054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471153-E2B9-43BB-8603-D17237D6C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2092A-08DF-4D34-818B-5754C7533DC4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2D60D5-8E30-4628-8D12-5C42AECFE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3E6F5-C510-4A96-9237-D88A24433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7EF6D-0802-4CE8-8A94-4F51D380E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517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929395-0A21-47E4-BE72-0D483BE5F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223D0B-1893-4895-AEBF-6FDEFEF70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D6A53-F595-44CE-8233-4BBE39B291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2092A-08DF-4D34-818B-5754C7533DC4}" type="datetimeFigureOut">
              <a:rPr lang="en-US" smtClean="0"/>
              <a:t>6/21/2018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33239-448E-4167-BB69-8B8F445BF6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7FA05-FE82-470C-B074-E04462D395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7EF6D-0802-4CE8-8A94-4F51D380E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45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54" y="193431"/>
            <a:ext cx="11939315" cy="1532667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STEM Process Step= Improve</a:t>
            </a:r>
            <a:r>
              <a:rPr lang="en-US" dirty="0">
                <a:solidFill>
                  <a:srgbClr val="0070C0"/>
                </a:solidFill>
                <a:cs typeface="Calibri"/>
              </a:rPr>
              <a:t> </a:t>
            </a:r>
            <a:r>
              <a:rPr lang="en-US" dirty="0">
                <a:cs typeface="Calibri"/>
              </a:rPr>
              <a:t>    </a:t>
            </a:r>
            <a:br>
              <a:rPr lang="en-US" dirty="0">
                <a:cs typeface="Calibri"/>
              </a:rPr>
            </a:br>
            <a:r>
              <a:rPr lang="en-US" dirty="0">
                <a:solidFill>
                  <a:srgbClr val="FF0000"/>
                </a:solidFill>
                <a:cs typeface="Calibri"/>
              </a:rPr>
              <a:t>Growth Mindset Concepts= </a:t>
            </a:r>
            <a:r>
              <a:rPr lang="en-US" sz="2200" b="1" dirty="0">
                <a:solidFill>
                  <a:srgbClr val="FF0000"/>
                </a:solidFill>
                <a:cs typeface="Calibri"/>
              </a:rPr>
              <a:t>Learn from Mistakes, Neuroplasticity, the Power of Yet, Grit</a:t>
            </a:r>
            <a:endParaRPr lang="en-US" sz="2800" b="1" dirty="0">
              <a:solidFill>
                <a:srgbClr val="FF0000"/>
              </a:solidFill>
              <a:cs typeface="Calibri"/>
            </a:endParaRPr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519373" y="1970034"/>
          <a:ext cx="3987558" cy="48594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820686" y="1935816"/>
            <a:ext cx="7134270" cy="489364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b="1" dirty="0"/>
              <a:t>Growth Mindset implementation:</a:t>
            </a:r>
            <a:endParaRPr lang="en-US" sz="3200" b="1" dirty="0">
              <a:cs typeface="Calibri"/>
            </a:endParaRPr>
          </a:p>
          <a:p>
            <a:endParaRPr lang="en-US" sz="2800" b="1" dirty="0">
              <a:cs typeface="Calibri"/>
            </a:endParaRPr>
          </a:p>
          <a:p>
            <a:r>
              <a:rPr lang="en-US" sz="2800" dirty="0"/>
              <a:t>Growth Mindset: Students believe that their talents and abilities can be developed through effort, good teaching and persistence.  Students believe that everyone can get smarter if they work at it.</a:t>
            </a:r>
            <a:br>
              <a:rPr lang="en-US" sz="2800" dirty="0">
                <a:cs typeface="Calibri"/>
              </a:rPr>
            </a:br>
            <a:br>
              <a:rPr lang="en-US" sz="2800" dirty="0">
                <a:cs typeface="Calibri"/>
              </a:rPr>
            </a:br>
            <a:r>
              <a:rPr lang="en-US" sz="2800" dirty="0"/>
              <a:t>Fixed Mindset: students believe their basic abilities or intelligence and talents are just fixed traits.</a:t>
            </a:r>
            <a:endParaRPr lang="en-US" sz="2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2466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STEM Process Step= Improve      Growth Mindset Concepts= Learn from Mistakes, Neuroplasticity, the Power of Yet, Grit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 Process Step= Improve      Growth Mindset Concepts= Learn from Mistakes, Neuroplasticity, the Power of Yet, Grit</dc:title>
  <dc:creator>Lisa King PERSONAL</dc:creator>
  <cp:lastModifiedBy>Lisa King PERSONAL</cp:lastModifiedBy>
  <cp:revision>1</cp:revision>
  <dcterms:created xsi:type="dcterms:W3CDTF">2018-06-21T13:25:01Z</dcterms:created>
  <dcterms:modified xsi:type="dcterms:W3CDTF">2018-06-21T13:25:30Z</dcterms:modified>
</cp:coreProperties>
</file>