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74" r:id="rId3"/>
  </p:sldMasterIdLst>
  <p:notesMasterIdLst>
    <p:notesMasterId r:id="rId9"/>
  </p:notesMasterIdLst>
  <p:sldIdLst>
    <p:sldId id="256" r:id="rId4"/>
    <p:sldId id="265" r:id="rId5"/>
    <p:sldId id="264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C83AF-BF7E-481C-8684-BAFD57E9248E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B277D-641A-42A5-8FC3-B5A24E96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3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B277D-641A-42A5-8FC3-B5A24E965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4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6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20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49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0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0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9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9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3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3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54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05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48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6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1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C3865B-FD03-4141-8613-EE4D79CA3747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75EEA-E0E9-4E39-AEC2-A8C6CE69C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7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95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Avm7nr1kZhg" TargetMode="External"/><Relationship Id="rId13" Type="http://schemas.openxmlformats.org/officeDocument/2006/relationships/hyperlink" Target="http://teacherweb.com/MA/MountviewMiddleSchool/HughesE/homework.cartoon.gif" TargetMode="External"/><Relationship Id="rId18" Type="http://schemas.openxmlformats.org/officeDocument/2006/relationships/hyperlink" Target="https://danabeangettinglean.files.wordpress.com/2013/04/homework-meme-300x227.jpg" TargetMode="External"/><Relationship Id="rId3" Type="http://schemas.openxmlformats.org/officeDocument/2006/relationships/hyperlink" Target="http://www.afdc.energy.gov/uploads/case_studies/2043/images/colorado_propane_school_bus_310.jpg" TargetMode="External"/><Relationship Id="rId7" Type="http://schemas.openxmlformats.org/officeDocument/2006/relationships/hyperlink" Target="http://1.bp.blogspot.com/-Oi_ODfk-9A0/UA8A7GTHaKI/AAAAAAAABdo/pjI2ju8GZQk/s1600/tired.jpg" TargetMode="External"/><Relationship Id="rId12" Type="http://schemas.openxmlformats.org/officeDocument/2006/relationships/hyperlink" Target="http://i-cdn.apartmenttherapy.com/uimages/re-nest/infographic-peer-pressure-copy1.png" TargetMode="External"/><Relationship Id="rId17" Type="http://schemas.openxmlformats.org/officeDocument/2006/relationships/hyperlink" Target="http://poster.keepcalmandposters.com/2773987.jpg" TargetMode="External"/><Relationship Id="rId2" Type="http://schemas.openxmlformats.org/officeDocument/2006/relationships/hyperlink" Target="http://www.medfordpublicschools.org/wp-content/uploads/2011/06/DressCode.gif" TargetMode="External"/><Relationship Id="rId16" Type="http://schemas.openxmlformats.org/officeDocument/2006/relationships/hyperlink" Target="http://ww1.hdnux.com/photos/01/14/63/314580/3/1024x1024.jpg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theodysseyonline.com/horrors-middle-school-gym-class" TargetMode="External"/><Relationship Id="rId11" Type="http://schemas.openxmlformats.org/officeDocument/2006/relationships/hyperlink" Target="http://images.clipartof.com/small/437570-Tardy-Cartoon-School-Boy-And-Girl-Racing-To-Class-Poster-Art-Print.jpg" TargetMode="External"/><Relationship Id="rId5" Type="http://schemas.openxmlformats.org/officeDocument/2006/relationships/hyperlink" Target="https://lh3.googleusercontent.com/jJpOyZz6fMmAOgRhIzSGMQyIBce2iXkYmptSrw05L0x8qRaxZddVKoOuLgWqxLEzrIcSne7tFg=s640-h400-e365" TargetMode="External"/><Relationship Id="rId15" Type="http://schemas.openxmlformats.org/officeDocument/2006/relationships/hyperlink" Target="https://www.pinterest.com/pin/528680443728649719/" TargetMode="External"/><Relationship Id="rId10" Type="http://schemas.openxmlformats.org/officeDocument/2006/relationships/hyperlink" Target="http://www.dailyherald.com/storyimage/DA/20131125/news/711259788/EP/1/1/EP-711259788.jpg&amp;updated=201311260903&amp;MaxW=800&amp;maxH=800&amp;noborder" TargetMode="External"/><Relationship Id="rId4" Type="http://schemas.openxmlformats.org/officeDocument/2006/relationships/hyperlink" Target="http://bongoking.files.wordpress.com/2009/02/don_t_panic_button-758852.jpg" TargetMode="External"/><Relationship Id="rId9" Type="http://schemas.openxmlformats.org/officeDocument/2006/relationships/hyperlink" Target="file:///\\BLAFPS1\Home\Users\Teachers\KL117317\NPFH\Blackwell%20is%20NPFH.pptx" TargetMode="External"/><Relationship Id="rId14" Type="http://schemas.openxmlformats.org/officeDocument/2006/relationships/hyperlink" Target="https://sites.google.com/a/lowndes.k12.ga.us/team-81/_/rsrc/1442267290939/home/2015-2016%20Team%2081%20Teachers.jpg?height=325&amp;width=4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gCs3DlsShWQ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3131488"/>
            <a:ext cx="8610600" cy="3682562"/>
          </a:xfrm>
        </p:spPr>
        <p:txBody>
          <a:bodyPr>
            <a:noAutofit/>
          </a:bodyPr>
          <a:lstStyle/>
          <a:p>
            <a:pPr algn="l"/>
            <a:r>
              <a:rPr lang="en-US" sz="80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80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72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GETTIN’ READY FOR MIDDLE </a:t>
            </a:r>
            <a:r>
              <a:rPr lang="en-US" sz="7200" b="1" i="1" dirty="0" err="1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SCHOoL</a:t>
            </a:r>
            <a:r>
              <a:rPr lang="en-US" sz="72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72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28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i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How to open a combination lock</a:t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QUESTIONS AND ANSWERS</a:t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SETtING</a:t>
            </a: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GOALS FOR NEXT YEAR</a:t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32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8001000" cy="1371600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 smtClean="0"/>
              <a:t>Ms. KING</a:t>
            </a:r>
          </a:p>
          <a:p>
            <a:r>
              <a:rPr lang="en-US" sz="2800" dirty="0" smtClean="0"/>
              <a:t>Classroom Core Lessons</a:t>
            </a:r>
            <a:endParaRPr lang="en-US" sz="2800" dirty="0"/>
          </a:p>
        </p:txBody>
      </p:sp>
      <p:pic>
        <p:nvPicPr>
          <p:cNvPr id="4098" name="Picture 2" descr="C:\Users\haa12466\AppData\Local\Microsoft\Windows\Temporary Internet Files\Content.IE5\65Y1D0DB\MC9002909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429">
            <a:off x="7233718" y="1063461"/>
            <a:ext cx="1679382" cy="2597477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21784"/>
              </p:ext>
            </p:extLst>
          </p:nvPr>
        </p:nvGraphicFramePr>
        <p:xfrm>
          <a:off x="457200" y="914400"/>
          <a:ext cx="8229600" cy="5082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hlinkClick r:id="rId2"/>
                        </a:rPr>
                        <a:t>Figuring </a:t>
                      </a:r>
                      <a:r>
                        <a:rPr lang="en-US" sz="2000" dirty="0">
                          <a:effectLst/>
                          <a:hlinkClick r:id="rId2"/>
                        </a:rPr>
                        <a:t>out what to wear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hlinkClick r:id="rId3"/>
                        </a:rPr>
                        <a:t>Going from being oldest to youngest </a:t>
                      </a:r>
                      <a:r>
                        <a:rPr lang="en-US" sz="2200" dirty="0">
                          <a:effectLst/>
                          <a:hlinkClick r:id="rId3"/>
                        </a:rPr>
                        <a:t>students in the school.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hlinkClick r:id="rId4"/>
                        </a:rPr>
                        <a:t>Getting Lost in the Building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hlinkClick r:id="rId5"/>
                        </a:rPr>
                        <a:t>I won’t pass the 5</a:t>
                      </a:r>
                      <a:r>
                        <a:rPr lang="en-US" sz="1600" baseline="30000" dirty="0" smtClean="0">
                          <a:effectLst/>
                          <a:hlinkClick r:id="rId5"/>
                        </a:rPr>
                        <a:t>th</a:t>
                      </a:r>
                      <a:r>
                        <a:rPr lang="en-US" sz="1600" dirty="0" smtClean="0">
                          <a:effectLst/>
                          <a:hlinkClick r:id="rId5"/>
                        </a:rPr>
                        <a:t> grade and might not make it to middle school!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 anchor="ctr"/>
                </a:tc>
              </a:tr>
              <a:tr h="11692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linkClick r:id="rId6"/>
                        </a:rPr>
                        <a:t> </a:t>
                      </a:r>
                      <a:endParaRPr lang="en-US" sz="1200" dirty="0">
                        <a:effectLst/>
                        <a:hlinkClick r:id="rId6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linkClick r:id="rId6"/>
                        </a:rPr>
                        <a:t>Changing clothes for P.E.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r>
                        <a:rPr lang="en-US" sz="2200" dirty="0" smtClean="0">
                          <a:effectLst/>
                          <a:hlinkClick r:id="rId7"/>
                        </a:rPr>
                        <a:t>It</a:t>
                      </a:r>
                      <a:r>
                        <a:rPr lang="en-US" sz="2200" baseline="0" dirty="0" smtClean="0">
                          <a:effectLst/>
                          <a:hlinkClick r:id="rId7"/>
                        </a:rPr>
                        <a:t> will be a LONG day </a:t>
                      </a:r>
                      <a:r>
                        <a:rPr lang="en-US" sz="1600" baseline="0" dirty="0" smtClean="0">
                          <a:effectLst/>
                          <a:hlinkClick r:id="rId7"/>
                        </a:rPr>
                        <a:t>(dismissal is at 4pm)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hlinkClick r:id="rId8"/>
                        </a:rPr>
                        <a:t>*Cyber Issues* </a:t>
                      </a:r>
                      <a:r>
                        <a:rPr lang="en-US" sz="1600" dirty="0" smtClean="0">
                          <a:effectLst/>
                          <a:hlinkClick r:id="rId8"/>
                        </a:rPr>
                        <a:t>(Internet, Twitter, Facebook, Texting Instagram)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hlinkClick r:id="rId9" action="ppaction://hlinkpres?slideindex=1&amp;slidetitle="/>
                        </a:rPr>
                        <a:t>Bullies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</a:tr>
              <a:tr h="1139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hlinkClick r:id="rId10"/>
                        </a:rPr>
                        <a:t>I’ll forget my locker </a:t>
                      </a:r>
                      <a:r>
                        <a:rPr lang="en-US" sz="2200" dirty="0" smtClean="0">
                          <a:effectLst/>
                          <a:hlinkClick r:id="rId10"/>
                        </a:rPr>
                        <a:t>combination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linkClick r:id="rId11"/>
                        </a:rPr>
                        <a:t>Getting to class on time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hlinkClick r:id="rId1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hlinkClick r:id="rId12"/>
                        </a:rPr>
                        <a:t>PEER PRESSURE</a:t>
                      </a:r>
                      <a:endParaRPr lang="en-US" sz="2200" dirty="0" smtClean="0">
                        <a:effectLst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linkClick r:id="rId13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hlinkClick r:id="rId14"/>
                        </a:rPr>
                        <a:t>Dealing with too </a:t>
                      </a:r>
                      <a:r>
                        <a:rPr lang="en-US" sz="2400" dirty="0">
                          <a:effectLst/>
                          <a:hlinkClick r:id="rId14"/>
                        </a:rPr>
                        <a:t>many teachers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</a:tr>
              <a:tr h="1079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hlinkClick r:id="rId15"/>
                        </a:rPr>
                        <a:t>Making New</a:t>
                      </a:r>
                      <a:r>
                        <a:rPr lang="en-US" sz="2400" baseline="0" dirty="0" smtClean="0">
                          <a:effectLst/>
                          <a:hlinkClick r:id="rId15"/>
                        </a:rPr>
                        <a:t> Friends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hlinkClick r:id="rId16"/>
                        </a:rPr>
                        <a:t>My </a:t>
                      </a:r>
                      <a:r>
                        <a:rPr lang="en-US" sz="2600" dirty="0">
                          <a:effectLst/>
                          <a:hlinkClick r:id="rId16"/>
                        </a:rPr>
                        <a:t>locker will get stuck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hlinkClick r:id="rId17"/>
                        </a:rPr>
                        <a:t>No recess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  <a:hlinkClick r:id="rId18"/>
                        </a:rPr>
                        <a:t>Getting</a:t>
                      </a:r>
                      <a:r>
                        <a:rPr lang="en-US" sz="2400" baseline="0" dirty="0" smtClean="0">
                          <a:effectLst/>
                          <a:hlinkClick r:id="rId18"/>
                        </a:rPr>
                        <a:t> it ALL Done Including Homework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456" marR="67456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2981" y="152400"/>
            <a:ext cx="80258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</a:rPr>
              <a:t>What am I worried about 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62" y="48393"/>
            <a:ext cx="5031206" cy="9700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Objective: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Students will acquire the knowledge and skill of opening a combination lock as a part of their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transition preparation by </a:t>
            </a:r>
            <a:r>
              <a:rPr lang="en-US" sz="2400" b="1" u="sng" dirty="0" smtClean="0">
                <a:solidFill>
                  <a:srgbClr val="C00000"/>
                </a:solidFill>
              </a:rPr>
              <a:t>gaining confidence, </a:t>
            </a:r>
            <a:r>
              <a:rPr lang="en-US" sz="2400" dirty="0" smtClean="0"/>
              <a:t>and saving them time and anxiety as they enter middle school.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199"/>
            <a:ext cx="4094747" cy="359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590800"/>
            <a:ext cx="3050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Before lesson….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199"/>
            <a:ext cx="4191000" cy="355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8589" y="2614863"/>
            <a:ext cx="289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After lesson…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-320837"/>
            <a:ext cx="148145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06" y="-14539"/>
            <a:ext cx="7944653" cy="131248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Demonstration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89251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hlinkClick r:id="rId2"/>
              </a:rPr>
              <a:t>http://www.youtube.com/watch?v=gCs3DlsShWQ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21571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https://www.youtube.com/watch?v=Kmx4WCAj77A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6440" y="2362200"/>
            <a:ext cx="2991711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233" y="2743200"/>
            <a:ext cx="268979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47" y="370328"/>
            <a:ext cx="8333053" cy="7829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REVIEW… now you try!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7" y="1433322"/>
            <a:ext cx="6629400" cy="406432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Start at </a:t>
            </a:r>
            <a:r>
              <a:rPr lang="en-US" sz="2000" dirty="0" smtClean="0">
                <a:latin typeface="Arial Black" panose="020B0A04020102020204" pitchFamily="34" charset="0"/>
              </a:rPr>
              <a:t>0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Turn </a:t>
            </a:r>
            <a:r>
              <a:rPr lang="en-US" sz="2000" dirty="0">
                <a:latin typeface="Arial Black" panose="020B0A04020102020204" pitchFamily="34" charset="0"/>
              </a:rPr>
              <a:t>the dial 3xs to the </a:t>
            </a:r>
            <a:r>
              <a:rPr lang="en-US" sz="32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right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Stop </a:t>
            </a:r>
            <a:r>
              <a:rPr lang="en-US" sz="2000" dirty="0">
                <a:latin typeface="Arial Black" panose="020B0A04020102020204" pitchFamily="34" charset="0"/>
              </a:rPr>
              <a:t>at your 1</a:t>
            </a:r>
            <a:r>
              <a:rPr lang="en-US" sz="2000" baseline="30000" dirty="0">
                <a:latin typeface="Arial Black" panose="020B0A04020102020204" pitchFamily="34" charset="0"/>
              </a:rPr>
              <a:t>st</a:t>
            </a:r>
            <a:r>
              <a:rPr lang="en-US" sz="2000" dirty="0">
                <a:latin typeface="Arial Black" panose="020B0A04020102020204" pitchFamily="34" charset="0"/>
              </a:rPr>
              <a:t> number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Turn the dial 1 whole turn to the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left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(</a:t>
            </a:r>
            <a:r>
              <a:rPr lang="en-US" sz="3000" dirty="0">
                <a:solidFill>
                  <a:schemeClr val="accent1"/>
                </a:solidFill>
                <a:latin typeface="Arial Black" panose="020B0A04020102020204" pitchFamily="34" charset="0"/>
              </a:rPr>
              <a:t>Passing the 1</a:t>
            </a:r>
            <a:r>
              <a:rPr lang="en-US" sz="3000" baseline="30000" dirty="0">
                <a:solidFill>
                  <a:schemeClr val="accent1"/>
                </a:solidFill>
                <a:latin typeface="Arial Black" panose="020B0A04020102020204" pitchFamily="34" charset="0"/>
              </a:rPr>
              <a:t>st</a:t>
            </a:r>
            <a:r>
              <a:rPr lang="en-US" sz="3000" dirty="0">
                <a:solidFill>
                  <a:schemeClr val="accent1"/>
                </a:solidFill>
                <a:latin typeface="Arial Black" panose="020B0A04020102020204" pitchFamily="34" charset="0"/>
              </a:rPr>
              <a:t> number</a:t>
            </a:r>
            <a:r>
              <a:rPr lang="en-US" sz="30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)</a:t>
            </a:r>
            <a:endParaRPr lang="en-US" sz="3000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The 2</a:t>
            </a:r>
            <a:r>
              <a:rPr lang="en-US" sz="2000" baseline="30000" dirty="0">
                <a:latin typeface="Arial Black" panose="020B0A04020102020204" pitchFamily="34" charset="0"/>
              </a:rPr>
              <a:t>nd</a:t>
            </a:r>
            <a:r>
              <a:rPr lang="en-US" sz="2000" dirty="0">
                <a:latin typeface="Arial Black" panose="020B0A04020102020204" pitchFamily="34" charset="0"/>
              </a:rPr>
              <a:t> time around stop at your 2</a:t>
            </a:r>
            <a:r>
              <a:rPr lang="en-US" sz="2000" baseline="30000" dirty="0">
                <a:latin typeface="Arial Black" panose="020B0A04020102020204" pitchFamily="34" charset="0"/>
              </a:rPr>
              <a:t>nd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number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Turn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right</a:t>
            </a:r>
            <a:r>
              <a:rPr lang="en-US" sz="3500" dirty="0">
                <a:latin typeface="Arial Black" panose="020B0A04020102020204" pitchFamily="34" charset="0"/>
              </a:rPr>
              <a:t> </a:t>
            </a:r>
            <a:r>
              <a:rPr lang="en-US" sz="3500" dirty="0" smtClean="0">
                <a:latin typeface="Arial Black" panose="020B0A04020102020204" pitchFamily="34" charset="0"/>
              </a:rPr>
              <a:t>       </a:t>
            </a:r>
            <a:r>
              <a:rPr lang="en-US" sz="2000" dirty="0">
                <a:latin typeface="Arial Black" panose="020B0A04020102020204" pitchFamily="34" charset="0"/>
              </a:rPr>
              <a:t>S</a:t>
            </a:r>
            <a:r>
              <a:rPr lang="en-US" sz="2000" dirty="0" smtClean="0">
                <a:latin typeface="Arial Black" panose="020B0A04020102020204" pitchFamily="34" charset="0"/>
              </a:rPr>
              <a:t>top </a:t>
            </a:r>
            <a:r>
              <a:rPr lang="en-US" sz="2000" dirty="0">
                <a:latin typeface="Arial Black" panose="020B0A04020102020204" pitchFamily="34" charset="0"/>
              </a:rPr>
              <a:t>at 3</a:t>
            </a:r>
            <a:r>
              <a:rPr lang="en-US" sz="2000" baseline="30000" dirty="0">
                <a:latin typeface="Arial Black" panose="020B0A04020102020204" pitchFamily="34" charset="0"/>
              </a:rPr>
              <a:t>rd</a:t>
            </a:r>
            <a:r>
              <a:rPr lang="en-US" sz="2000" dirty="0">
                <a:latin typeface="Arial Black" panose="020B0A04020102020204" pitchFamily="34" charset="0"/>
              </a:rPr>
              <a:t> number – </a:t>
            </a:r>
            <a:r>
              <a:rPr lang="en-US" sz="2000" i="1" dirty="0" smtClean="0">
                <a:latin typeface="Arial Black" panose="020B0A04020102020204" pitchFamily="34" charset="0"/>
              </a:rPr>
              <a:t>Do </a:t>
            </a:r>
            <a:r>
              <a:rPr lang="en-US" sz="2000" i="1" dirty="0">
                <a:latin typeface="Arial Black" panose="020B0A04020102020204" pitchFamily="34" charset="0"/>
              </a:rPr>
              <a:t>not </a:t>
            </a:r>
            <a:r>
              <a:rPr lang="en-US" sz="2000" dirty="0">
                <a:latin typeface="Arial Black" panose="020B0A04020102020204" pitchFamily="34" charset="0"/>
              </a:rPr>
              <a:t>pass the 3</a:t>
            </a:r>
            <a:r>
              <a:rPr lang="en-US" sz="2000" baseline="30000" dirty="0">
                <a:latin typeface="Arial Black" panose="020B0A04020102020204" pitchFamily="34" charset="0"/>
              </a:rPr>
              <a:t>rd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number</a:t>
            </a:r>
            <a:endParaRPr lang="en-US" sz="2000" dirty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Pull shackle to open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bm18466\AppData\Local\Microsoft\Windows\Temporary Internet Files\Content.IE5\W0TZ2H4S\lock-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04894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MARTInkShape-Group1"/>
          <p:cNvGrpSpPr/>
          <p:nvPr/>
        </p:nvGrpSpPr>
        <p:grpSpPr>
          <a:xfrm>
            <a:off x="7304484" y="6367235"/>
            <a:ext cx="339330" cy="34984"/>
            <a:chOff x="7304484" y="6367235"/>
            <a:chExt cx="339330" cy="34984"/>
          </a:xfrm>
        </p:grpSpPr>
        <p:sp>
          <p:nvSpPr>
            <p:cNvPr id="4" name="SMARTInkShape-1"/>
            <p:cNvSpPr/>
            <p:nvPr/>
          </p:nvSpPr>
          <p:spPr>
            <a:xfrm>
              <a:off x="7304484" y="6393656"/>
              <a:ext cx="8931" cy="8563"/>
            </a:xfrm>
            <a:custGeom>
              <a:avLst/>
              <a:gdLst/>
              <a:ahLst/>
              <a:cxnLst/>
              <a:rect l="0" t="0" r="0" b="0"/>
              <a:pathLst>
                <a:path w="8931" h="8563">
                  <a:moveTo>
                    <a:pt x="8930" y="0"/>
                  </a:moveTo>
                  <a:lnTo>
                    <a:pt x="8930" y="4741"/>
                  </a:lnTo>
                  <a:lnTo>
                    <a:pt x="7938" y="6137"/>
                  </a:lnTo>
                  <a:lnTo>
                    <a:pt x="6284" y="7068"/>
                  </a:lnTo>
                  <a:lnTo>
                    <a:pt x="1241" y="8562"/>
                  </a:lnTo>
                  <a:lnTo>
                    <a:pt x="827" y="76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7625953" y="6367235"/>
              <a:ext cx="17861" cy="8563"/>
            </a:xfrm>
            <a:custGeom>
              <a:avLst/>
              <a:gdLst/>
              <a:ahLst/>
              <a:cxnLst/>
              <a:rect l="0" t="0" r="0" b="0"/>
              <a:pathLst>
                <a:path w="17861" h="8563">
                  <a:moveTo>
                    <a:pt x="17860" y="8562"/>
                  </a:moveTo>
                  <a:lnTo>
                    <a:pt x="17860" y="3821"/>
                  </a:lnTo>
                  <a:lnTo>
                    <a:pt x="16867" y="2425"/>
                  </a:lnTo>
                  <a:lnTo>
                    <a:pt x="15213" y="1494"/>
                  </a:lnTo>
                  <a:lnTo>
                    <a:pt x="10170" y="0"/>
                  </a:lnTo>
                  <a:lnTo>
                    <a:pt x="0" y="8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78" y="2819400"/>
            <a:ext cx="1049937" cy="82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053231"/>
            <a:ext cx="8839200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187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Aharoni</vt:lpstr>
      <vt:lpstr>Arial</vt:lpstr>
      <vt:lpstr>Arial Black</vt:lpstr>
      <vt:lpstr>Arial Rounded MT Bold</vt:lpstr>
      <vt:lpstr>Calibri</vt:lpstr>
      <vt:lpstr>Calibri Light</vt:lpstr>
      <vt:lpstr>Times New Roman</vt:lpstr>
      <vt:lpstr>iRespondQuestionMaster</vt:lpstr>
      <vt:lpstr>iRespondGraphMaster</vt:lpstr>
      <vt:lpstr>Celestial</vt:lpstr>
      <vt:lpstr> GETTIN’ READY FOR MIDDLE SCHOoL  How to open a combination lock QUESTIONS AND ANSWERS SETtING GOALS FOR NEXT YEAR  </vt:lpstr>
      <vt:lpstr>PowerPoint Presentation</vt:lpstr>
      <vt:lpstr>Objective:</vt:lpstr>
      <vt:lpstr>Demonstration</vt:lpstr>
      <vt:lpstr>REVIEW… now you try!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OPEN A LOCK!</dc:title>
  <dc:creator>Angela Hunt</dc:creator>
  <cp:lastModifiedBy>Lisa King</cp:lastModifiedBy>
  <cp:revision>38</cp:revision>
  <dcterms:created xsi:type="dcterms:W3CDTF">2013-04-24T16:28:02Z</dcterms:created>
  <dcterms:modified xsi:type="dcterms:W3CDTF">2017-05-07T12:31:49Z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