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57" r:id="rId5"/>
    <p:sldId id="259" r:id="rId6"/>
    <p:sldId id="258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98073-ED90-4E97-B67C-4CBD2D568D7C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B3DD-80C9-41EB-8B27-425833B90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57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98073-ED90-4E97-B67C-4CBD2D568D7C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B3DD-80C9-41EB-8B27-425833B90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5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98073-ED90-4E97-B67C-4CBD2D568D7C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B3DD-80C9-41EB-8B27-425833B90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4168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898073-ED90-4E97-B67C-4CBD2D568D7C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F3B3DD-80C9-41EB-8B27-425833B90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6942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898073-ED90-4E97-B67C-4CBD2D568D7C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F3B3DD-80C9-41EB-8B27-425833B90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4018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898073-ED90-4E97-B67C-4CBD2D568D7C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F3B3DD-80C9-41EB-8B27-425833B90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5408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898073-ED90-4E97-B67C-4CBD2D568D7C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F3B3DD-80C9-41EB-8B27-425833B90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594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898073-ED90-4E97-B67C-4CBD2D568D7C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F3B3DD-80C9-41EB-8B27-425833B90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4796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898073-ED90-4E97-B67C-4CBD2D568D7C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F3B3DD-80C9-41EB-8B27-425833B90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43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898073-ED90-4E97-B67C-4CBD2D568D7C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F3B3DD-80C9-41EB-8B27-425833B90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5523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898073-ED90-4E97-B67C-4CBD2D568D7C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F3B3DD-80C9-41EB-8B27-425833B90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917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98073-ED90-4E97-B67C-4CBD2D568D7C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B3DD-80C9-41EB-8B27-425833B90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6942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898073-ED90-4E97-B67C-4CBD2D568D7C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F3B3DD-80C9-41EB-8B27-425833B90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57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898073-ED90-4E97-B67C-4CBD2D568D7C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F3B3DD-80C9-41EB-8B27-425833B90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4168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898073-ED90-4E97-B67C-4CBD2D568D7C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F3B3DD-80C9-41EB-8B27-425833B90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6942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898073-ED90-4E97-B67C-4CBD2D568D7C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F3B3DD-80C9-41EB-8B27-425833B90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4018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898073-ED90-4E97-B67C-4CBD2D568D7C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F3B3DD-80C9-41EB-8B27-425833B90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54082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898073-ED90-4E97-B67C-4CBD2D568D7C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F3B3DD-80C9-41EB-8B27-425833B90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594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898073-ED90-4E97-B67C-4CBD2D568D7C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F3B3DD-80C9-41EB-8B27-425833B90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4796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898073-ED90-4E97-B67C-4CBD2D568D7C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F3B3DD-80C9-41EB-8B27-425833B90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43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898073-ED90-4E97-B67C-4CBD2D568D7C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F3B3DD-80C9-41EB-8B27-425833B90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5523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898073-ED90-4E97-B67C-4CBD2D568D7C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F3B3DD-80C9-41EB-8B27-425833B90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917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98073-ED90-4E97-B67C-4CBD2D568D7C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B3DD-80C9-41EB-8B27-425833B90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40189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898073-ED90-4E97-B67C-4CBD2D568D7C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F3B3DD-80C9-41EB-8B27-425833B90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57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898073-ED90-4E97-B67C-4CBD2D568D7C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F3B3DD-80C9-41EB-8B27-425833B90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416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98073-ED90-4E97-B67C-4CBD2D568D7C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B3DD-80C9-41EB-8B27-425833B90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540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98073-ED90-4E97-B67C-4CBD2D568D7C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B3DD-80C9-41EB-8B27-425833B90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59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98073-ED90-4E97-B67C-4CBD2D568D7C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B3DD-80C9-41EB-8B27-425833B90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479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98073-ED90-4E97-B67C-4CBD2D568D7C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B3DD-80C9-41EB-8B27-425833B90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4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98073-ED90-4E97-B67C-4CBD2D568D7C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B3DD-80C9-41EB-8B27-425833B90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552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98073-ED90-4E97-B67C-4CBD2D568D7C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B3DD-80C9-41EB-8B27-425833B90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917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98073-ED90-4E97-B67C-4CBD2D568D7C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3B3DD-80C9-41EB-8B27-425833B90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576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QuestionShape"/>
          <p:cNvSpPr/>
          <p:nvPr userDrawn="1"/>
        </p:nvSpPr>
        <p:spPr>
          <a:xfrm>
            <a:off x="127000" y="127000"/>
            <a:ext cx="8890000" cy="2857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buNone/>
            </a:pPr>
            <a:r>
              <a:rPr lang="en-US" sz="440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iRespond Question Master</a:t>
            </a:r>
            <a:endParaRPr lang="en-US" sz="44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AShape"/>
          <p:cNvSpPr/>
          <p:nvPr userDrawn="1"/>
        </p:nvSpPr>
        <p:spPr>
          <a:xfrm>
            <a:off x="127000" y="31115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sz="3200" smtClean="0">
                <a:solidFill>
                  <a:schemeClr val="tx1"/>
                </a:solidFill>
              </a:rPr>
              <a:t>A.) Response A</a:t>
            </a:r>
            <a:endParaRPr lang="en-US" sz="3200">
              <a:solidFill>
                <a:schemeClr val="tx1"/>
              </a:solidFill>
            </a:endParaRPr>
          </a:p>
        </p:txBody>
      </p:sp>
      <p:sp>
        <p:nvSpPr>
          <p:cNvPr id="9" name="BShape"/>
          <p:cNvSpPr/>
          <p:nvPr userDrawn="1"/>
        </p:nvSpPr>
        <p:spPr>
          <a:xfrm>
            <a:off x="127000" y="38354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sz="3200" smtClean="0">
                <a:solidFill>
                  <a:schemeClr val="tx1"/>
                </a:solidFill>
              </a:rPr>
              <a:t>B.) Response B</a:t>
            </a:r>
            <a:endParaRPr lang="en-US" sz="3200">
              <a:solidFill>
                <a:schemeClr val="tx1"/>
              </a:solidFill>
            </a:endParaRPr>
          </a:p>
        </p:txBody>
      </p:sp>
      <p:sp>
        <p:nvSpPr>
          <p:cNvPr id="10" name="CShape"/>
          <p:cNvSpPr/>
          <p:nvPr userDrawn="1"/>
        </p:nvSpPr>
        <p:spPr>
          <a:xfrm>
            <a:off x="127000" y="45593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sz="3200" smtClean="0">
                <a:solidFill>
                  <a:schemeClr val="tx1"/>
                </a:solidFill>
              </a:rPr>
              <a:t>C.) Response C</a:t>
            </a:r>
            <a:endParaRPr lang="en-US" sz="3200">
              <a:solidFill>
                <a:schemeClr val="tx1"/>
              </a:solidFill>
            </a:endParaRPr>
          </a:p>
        </p:txBody>
      </p:sp>
      <p:sp>
        <p:nvSpPr>
          <p:cNvPr id="11" name="DShape"/>
          <p:cNvSpPr/>
          <p:nvPr userDrawn="1"/>
        </p:nvSpPr>
        <p:spPr>
          <a:xfrm>
            <a:off x="127000" y="52832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sz="3200" smtClean="0">
                <a:solidFill>
                  <a:schemeClr val="tx1"/>
                </a:solidFill>
              </a:rPr>
              <a:t>D.) Response D</a:t>
            </a:r>
            <a:endParaRPr lang="en-US" sz="3200">
              <a:solidFill>
                <a:schemeClr val="tx1"/>
              </a:solidFill>
            </a:endParaRPr>
          </a:p>
        </p:txBody>
      </p:sp>
      <p:sp>
        <p:nvSpPr>
          <p:cNvPr id="12" name="EShape"/>
          <p:cNvSpPr/>
          <p:nvPr userDrawn="1"/>
        </p:nvSpPr>
        <p:spPr>
          <a:xfrm>
            <a:off x="127000" y="60071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sz="3200" smtClean="0">
                <a:solidFill>
                  <a:schemeClr val="tx1"/>
                </a:solidFill>
              </a:rPr>
              <a:t>E.) Response E</a:t>
            </a:r>
            <a:endParaRPr lang="en-US" sz="3200">
              <a:solidFill>
                <a:schemeClr val="tx1"/>
              </a:solidFill>
            </a:endParaRPr>
          </a:p>
        </p:txBody>
      </p:sp>
      <p:sp>
        <p:nvSpPr>
          <p:cNvPr id="13" name="Percent"/>
          <p:cNvSpPr/>
          <p:nvPr userDrawn="1"/>
        </p:nvSpPr>
        <p:spPr>
          <a:xfrm>
            <a:off x="6350000" y="254000"/>
            <a:ext cx="2540000" cy="508000"/>
          </a:xfrm>
          <a:prstGeom prst="rect">
            <a:avLst/>
          </a:prstGeom>
          <a:solidFill>
            <a:schemeClr val="accent1">
              <a:alpha val="0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mtClean="0">
                <a:solidFill>
                  <a:srgbClr val="000000"/>
                </a:solidFill>
              </a:rPr>
              <a:t>Percent Complete 100%</a:t>
            </a:r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4" name="Timer"/>
          <p:cNvSpPr/>
          <p:nvPr userDrawn="1"/>
        </p:nvSpPr>
        <p:spPr>
          <a:xfrm>
            <a:off x="254000" y="254000"/>
            <a:ext cx="2540000" cy="508000"/>
          </a:xfrm>
          <a:prstGeom prst="rect">
            <a:avLst/>
          </a:prstGeom>
          <a:solidFill>
            <a:schemeClr val="accent1">
              <a:alpha val="0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mtClean="0">
                <a:solidFill>
                  <a:srgbClr val="000000"/>
                </a:solidFill>
              </a:rPr>
              <a:t>00:30</a:t>
            </a:r>
            <a:endParaRPr lang="en-US" sz="1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576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Shape" hidden="1"/>
          <p:cNvSpPr/>
          <p:nvPr userDrawn="1"/>
        </p:nvSpPr>
        <p:spPr>
          <a:xfrm>
            <a:off x="127000" y="254000"/>
            <a:ext cx="1270000" cy="127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iRespond Graph</a:t>
            </a:r>
            <a:endParaRPr lang="en-US"/>
          </a:p>
        </p:txBody>
      </p:sp>
      <p:grpSp>
        <p:nvGrpSpPr>
          <p:cNvPr id="37" name="CorrectBarGroup"/>
          <p:cNvGrpSpPr/>
          <p:nvPr userDrawn="1"/>
        </p:nvGrpSpPr>
        <p:grpSpPr>
          <a:xfrm>
            <a:off x="1270000" y="3175000"/>
            <a:ext cx="2667000" cy="2540000"/>
            <a:chOff x="1270000" y="3175000"/>
            <a:chExt cx="2667000" cy="2540000"/>
          </a:xfrm>
        </p:grpSpPr>
        <p:sp>
          <p:nvSpPr>
            <p:cNvPr id="9" name="CorrectBar0"/>
            <p:cNvSpPr/>
            <p:nvPr userDrawn="1"/>
          </p:nvSpPr>
          <p:spPr>
            <a:xfrm>
              <a:off x="1270000" y="3175000"/>
              <a:ext cx="1079500" cy="2540000"/>
            </a:xfrm>
            <a:prstGeom prst="rect">
              <a:avLst/>
            </a:prstGeom>
            <a:solidFill>
              <a:srgbClr val="22FF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CorrectBar1"/>
            <p:cNvSpPr/>
            <p:nvPr userDrawn="1"/>
          </p:nvSpPr>
          <p:spPr>
            <a:xfrm>
              <a:off x="2857500" y="4445000"/>
              <a:ext cx="1079500" cy="1270000"/>
            </a:xfrm>
            <a:prstGeom prst="rect">
              <a:avLst/>
            </a:prstGeom>
            <a:solidFill>
              <a:srgbClr val="22FF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" name="PercentLabelGroup"/>
          <p:cNvGrpSpPr/>
          <p:nvPr userDrawn="1"/>
        </p:nvGrpSpPr>
        <p:grpSpPr>
          <a:xfrm>
            <a:off x="1270000" y="1270000"/>
            <a:ext cx="7429500" cy="317500"/>
            <a:chOff x="1270000" y="1270000"/>
            <a:chExt cx="7429500" cy="317500"/>
          </a:xfrm>
        </p:grpSpPr>
        <p:sp>
          <p:nvSpPr>
            <p:cNvPr id="8" name="PercentLabel0"/>
            <p:cNvSpPr/>
            <p:nvPr userDrawn="1"/>
          </p:nvSpPr>
          <p:spPr>
            <a:xfrm>
              <a:off x="1270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smtClean="0">
                  <a:solidFill>
                    <a:srgbClr val="000000"/>
                  </a:solidFill>
                </a:rPr>
                <a:t>67%</a:t>
              </a: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11" name="PercentLabel1"/>
            <p:cNvSpPr/>
            <p:nvPr userDrawn="1"/>
          </p:nvSpPr>
          <p:spPr>
            <a:xfrm>
              <a:off x="28575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smtClean="0">
                  <a:solidFill>
                    <a:srgbClr val="000000"/>
                  </a:solidFill>
                </a:rPr>
                <a:t>33%</a:t>
              </a: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14" name="PercentLabel2"/>
            <p:cNvSpPr/>
            <p:nvPr userDrawn="1"/>
          </p:nvSpPr>
          <p:spPr>
            <a:xfrm>
              <a:off x="4445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smtClean="0">
                  <a:solidFill>
                    <a:srgbClr val="000000"/>
                  </a:solidFill>
                </a:rPr>
                <a:t>100%</a:t>
              </a: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17" name="PercentLabel3"/>
            <p:cNvSpPr/>
            <p:nvPr userDrawn="1"/>
          </p:nvSpPr>
          <p:spPr>
            <a:xfrm>
              <a:off x="60325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smtClean="0">
                  <a:solidFill>
                    <a:srgbClr val="000000"/>
                  </a:solidFill>
                </a:rPr>
                <a:t>100%</a:t>
              </a: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20" name="PercentLabel4"/>
            <p:cNvSpPr/>
            <p:nvPr userDrawn="1"/>
          </p:nvSpPr>
          <p:spPr>
            <a:xfrm>
              <a:off x="7620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smtClean="0">
                  <a:solidFill>
                    <a:srgbClr val="000000"/>
                  </a:solidFill>
                </a:rPr>
                <a:t>67%</a:t>
              </a:r>
              <a:endParaRPr lang="en-US" sz="2800">
                <a:solidFill>
                  <a:srgbClr val="000000"/>
                </a:solidFill>
              </a:endParaRPr>
            </a:p>
          </p:txBody>
        </p:sp>
      </p:grpSp>
      <p:grpSp>
        <p:nvGrpSpPr>
          <p:cNvPr id="38" name="IncorrectBarGroup"/>
          <p:cNvGrpSpPr/>
          <p:nvPr userDrawn="1"/>
        </p:nvGrpSpPr>
        <p:grpSpPr>
          <a:xfrm>
            <a:off x="4445000" y="1905000"/>
            <a:ext cx="4254500" cy="3810000"/>
            <a:chOff x="4445000" y="1905000"/>
            <a:chExt cx="4254500" cy="3810000"/>
          </a:xfrm>
        </p:grpSpPr>
        <p:sp>
          <p:nvSpPr>
            <p:cNvPr id="15" name="IncorrectBar2"/>
            <p:cNvSpPr/>
            <p:nvPr userDrawn="1"/>
          </p:nvSpPr>
          <p:spPr>
            <a:xfrm>
              <a:off x="4445000" y="1905000"/>
              <a:ext cx="1079500" cy="381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IncorrectBar3"/>
            <p:cNvSpPr/>
            <p:nvPr userDrawn="1"/>
          </p:nvSpPr>
          <p:spPr>
            <a:xfrm>
              <a:off x="6032500" y="1905000"/>
              <a:ext cx="1079500" cy="381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IncorrectBar4"/>
            <p:cNvSpPr/>
            <p:nvPr userDrawn="1"/>
          </p:nvSpPr>
          <p:spPr>
            <a:xfrm>
              <a:off x="7620000" y="3175000"/>
              <a:ext cx="1079500" cy="254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" name="XLabelGroup"/>
          <p:cNvGrpSpPr/>
          <p:nvPr userDrawn="1"/>
        </p:nvGrpSpPr>
        <p:grpSpPr>
          <a:xfrm>
            <a:off x="1270000" y="5842000"/>
            <a:ext cx="7429500" cy="317500"/>
            <a:chOff x="1270000" y="5842000"/>
            <a:chExt cx="7429500" cy="317500"/>
          </a:xfrm>
        </p:grpSpPr>
        <p:sp>
          <p:nvSpPr>
            <p:cNvPr id="10" name="XValueLabel0"/>
            <p:cNvSpPr/>
            <p:nvPr userDrawn="1"/>
          </p:nvSpPr>
          <p:spPr>
            <a:xfrm>
              <a:off x="1270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smtClean="0">
                  <a:solidFill>
                    <a:srgbClr val="000000"/>
                  </a:solidFill>
                </a:rPr>
                <a:t>A*</a:t>
              </a: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13" name="XValueLabel1"/>
            <p:cNvSpPr/>
            <p:nvPr userDrawn="1"/>
          </p:nvSpPr>
          <p:spPr>
            <a:xfrm>
              <a:off x="28575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smtClean="0">
                  <a:solidFill>
                    <a:srgbClr val="000000"/>
                  </a:solidFill>
                </a:rPr>
                <a:t>B*</a:t>
              </a: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16" name="XValueLabel2"/>
            <p:cNvSpPr/>
            <p:nvPr userDrawn="1"/>
          </p:nvSpPr>
          <p:spPr>
            <a:xfrm>
              <a:off x="4445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smtClean="0">
                  <a:solidFill>
                    <a:srgbClr val="000000"/>
                  </a:solidFill>
                </a:rPr>
                <a:t>C</a:t>
              </a: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19" name="XValueLabel3"/>
            <p:cNvSpPr/>
            <p:nvPr userDrawn="1"/>
          </p:nvSpPr>
          <p:spPr>
            <a:xfrm>
              <a:off x="60325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smtClean="0">
                  <a:solidFill>
                    <a:srgbClr val="000000"/>
                  </a:solidFill>
                </a:rPr>
                <a:t>D</a:t>
              </a: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22" name="XValueLabel4"/>
            <p:cNvSpPr/>
            <p:nvPr userDrawn="1"/>
          </p:nvSpPr>
          <p:spPr>
            <a:xfrm>
              <a:off x="7620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smtClean="0">
                  <a:solidFill>
                    <a:srgbClr val="000000"/>
                  </a:solidFill>
                </a:rPr>
                <a:t>E</a:t>
              </a:r>
              <a:endParaRPr lang="en-US" sz="2800">
                <a:solidFill>
                  <a:srgbClr val="000000"/>
                </a:solidFill>
              </a:endParaRPr>
            </a:p>
          </p:txBody>
        </p:sp>
      </p:grpSp>
      <p:grpSp>
        <p:nvGrpSpPr>
          <p:cNvPr id="36" name="AxisLineGroup"/>
          <p:cNvGrpSpPr/>
          <p:nvPr userDrawn="1"/>
        </p:nvGrpSpPr>
        <p:grpSpPr>
          <a:xfrm>
            <a:off x="889000" y="1587500"/>
            <a:ext cx="8001000" cy="4127500"/>
            <a:chOff x="889000" y="1587500"/>
            <a:chExt cx="8001000" cy="4127500"/>
          </a:xfrm>
        </p:grpSpPr>
        <p:cxnSp>
          <p:nvCxnSpPr>
            <p:cNvPr id="23" name="XAxisLine"/>
            <p:cNvCxnSpPr/>
            <p:nvPr userDrawn="1"/>
          </p:nvCxnSpPr>
          <p:spPr>
            <a:xfrm>
              <a:off x="889000" y="5715000"/>
              <a:ext cx="8001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YAxisLine"/>
            <p:cNvCxnSpPr/>
            <p:nvPr userDrawn="1"/>
          </p:nvCxnSpPr>
          <p:spPr>
            <a:xfrm>
              <a:off x="1016000" y="1587500"/>
              <a:ext cx="0" cy="412750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YAxisTick0"/>
            <p:cNvCxnSpPr/>
            <p:nvPr userDrawn="1"/>
          </p:nvCxnSpPr>
          <p:spPr>
            <a:xfrm>
              <a:off x="889000" y="571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YAxisTick1"/>
            <p:cNvCxnSpPr/>
            <p:nvPr userDrawn="1"/>
          </p:nvCxnSpPr>
          <p:spPr>
            <a:xfrm>
              <a:off x="889000" y="444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YAxisTick2"/>
            <p:cNvCxnSpPr/>
            <p:nvPr userDrawn="1"/>
          </p:nvCxnSpPr>
          <p:spPr>
            <a:xfrm>
              <a:off x="889000" y="317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YAxisTick3"/>
            <p:cNvCxnSpPr/>
            <p:nvPr userDrawn="1"/>
          </p:nvCxnSpPr>
          <p:spPr>
            <a:xfrm>
              <a:off x="889000" y="190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YLabelGroup"/>
          <p:cNvGrpSpPr/>
          <p:nvPr userDrawn="1"/>
        </p:nvGrpSpPr>
        <p:grpSpPr>
          <a:xfrm>
            <a:off x="254000" y="1841500"/>
            <a:ext cx="762000" cy="3937000"/>
            <a:chOff x="254000" y="1841500"/>
            <a:chExt cx="762000" cy="3937000"/>
          </a:xfrm>
        </p:grpSpPr>
        <p:sp>
          <p:nvSpPr>
            <p:cNvPr id="26" name="YValueLabel0"/>
            <p:cNvSpPr/>
            <p:nvPr userDrawn="1"/>
          </p:nvSpPr>
          <p:spPr>
            <a:xfrm>
              <a:off x="254000" y="565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rgbClr val="000000"/>
                  </a:solidFill>
                </a:rPr>
                <a:t>0</a:t>
              </a:r>
              <a:endParaRPr lang="en-US" sz="2000">
                <a:solidFill>
                  <a:srgbClr val="000000"/>
                </a:solidFill>
              </a:endParaRPr>
            </a:p>
          </p:txBody>
        </p:sp>
        <p:sp>
          <p:nvSpPr>
            <p:cNvPr id="28" name="YValueLabel1"/>
            <p:cNvSpPr/>
            <p:nvPr userDrawn="1"/>
          </p:nvSpPr>
          <p:spPr>
            <a:xfrm>
              <a:off x="254000" y="438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rgbClr val="000000"/>
                  </a:solidFill>
                </a:rPr>
                <a:t>1</a:t>
              </a:r>
              <a:endParaRPr lang="en-US" sz="2000">
                <a:solidFill>
                  <a:srgbClr val="000000"/>
                </a:solidFill>
              </a:endParaRPr>
            </a:p>
          </p:txBody>
        </p:sp>
        <p:sp>
          <p:nvSpPr>
            <p:cNvPr id="30" name="YValueLabel2"/>
            <p:cNvSpPr/>
            <p:nvPr userDrawn="1"/>
          </p:nvSpPr>
          <p:spPr>
            <a:xfrm>
              <a:off x="254000" y="311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rgbClr val="000000"/>
                  </a:solidFill>
                </a:rPr>
                <a:t>2</a:t>
              </a:r>
              <a:endParaRPr lang="en-US" sz="2000">
                <a:solidFill>
                  <a:srgbClr val="000000"/>
                </a:solidFill>
              </a:endParaRPr>
            </a:p>
          </p:txBody>
        </p:sp>
        <p:sp>
          <p:nvSpPr>
            <p:cNvPr id="32" name="YValueLabel3"/>
            <p:cNvSpPr/>
            <p:nvPr userDrawn="1"/>
          </p:nvSpPr>
          <p:spPr>
            <a:xfrm>
              <a:off x="254000" y="184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rgbClr val="000000"/>
                  </a:solidFill>
                </a:rPr>
                <a:t>3</a:t>
              </a:r>
              <a:endParaRPr lang="en-US" sz="200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75576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youtube.com/watch?v=p9A6nd8qMf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cambia.k12.fl.us/pbis/data/" TargetMode="External"/><Relationship Id="rId7" Type="http://schemas.openxmlformats.org/officeDocument/2006/relationships/hyperlink" Target="http://worksheetplace.com/index.php?function=DisplayCategory&amp;showCategory=Y&amp;links=1&amp;id=31&amp;link1=31" TargetMode="External"/><Relationship Id="rId2" Type="http://schemas.openxmlformats.org/officeDocument/2006/relationships/hyperlink" Target="http://www.interventioncentral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pbisworld.com/" TargetMode="External"/><Relationship Id="rId5" Type="http://schemas.openxmlformats.org/officeDocument/2006/relationships/hyperlink" Target="http://www.freeprintablebehaviorcharts.com/" TargetMode="External"/><Relationship Id="rId4" Type="http://schemas.openxmlformats.org/officeDocument/2006/relationships/hyperlink" Target="http://ayearofmanyfirsts.blogspot.com/2013/05/bravo-behavior-freebies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latin typeface="Arial Black" panose="020B0A04020102020204" pitchFamily="34" charset="0"/>
              </a:rPr>
              <a:t>IDEAS FOR HANDLING BEHAVIOR</a:t>
            </a:r>
            <a:endParaRPr lang="en-US" dirty="0">
              <a:latin typeface="Arial Black" panose="020B0A040201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38400"/>
            <a:ext cx="7886085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2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/>
              <a:t>What not to do …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4400" dirty="0"/>
          </a:p>
        </p:txBody>
      </p:sp>
      <p:pic>
        <p:nvPicPr>
          <p:cNvPr id="1026" name="Picture 2" descr="http://www.multiplemayhemmamma.com/wp-content/uploads/2013/01/kid-sticking-out-his-tongue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92"/>
          <a:stretch/>
        </p:blipFill>
        <p:spPr bwMode="auto">
          <a:xfrm>
            <a:off x="2209800" y="2590800"/>
            <a:ext cx="4005638" cy="2571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581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712"/>
          <a:stretch/>
        </p:blipFill>
        <p:spPr bwMode="auto">
          <a:xfrm>
            <a:off x="1524000" y="381000"/>
            <a:ext cx="6096000" cy="5199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085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81000"/>
            <a:ext cx="883920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Introduce and/or remind your procedures. Some ideas are: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 smtClean="0"/>
              <a:t>You decide to follow directions or choose to…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 smtClean="0"/>
              <a:t>3 strikes and I’m out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 smtClean="0"/>
              <a:t>Red tickets</a:t>
            </a:r>
          </a:p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Find out what the teacher’s system is.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Be consistent. </a:t>
            </a:r>
            <a:r>
              <a:rPr lang="en-US" sz="2800" dirty="0" smtClean="0">
                <a:latin typeface="Agency FB" panose="020B0503020202020204" pitchFamily="34" charset="0"/>
                <a:cs typeface="Aharoni" panose="02010803020104030203" pitchFamily="2" charset="-79"/>
              </a:rPr>
              <a:t>(</a:t>
            </a:r>
            <a:r>
              <a:rPr lang="en-US" sz="2800" i="1" dirty="0" smtClean="0">
                <a:latin typeface="Agency FB" panose="020B0503020202020204" pitchFamily="34" charset="0"/>
                <a:cs typeface="Aharoni" panose="02010803020104030203" pitchFamily="2" charset="-79"/>
              </a:rPr>
              <a:t>It’s why we have favorite restaurants… we know what to expect).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It doesn’t hurt to have prizes </a:t>
            </a:r>
            <a:r>
              <a:rPr lang="en-US" sz="2400" i="1" dirty="0" smtClean="0">
                <a:latin typeface="Agency FB" panose="020B0503020202020204" pitchFamily="34" charset="0"/>
                <a:cs typeface="Aharoni" panose="02010803020104030203" pitchFamily="2" charset="-79"/>
              </a:rPr>
              <a:t>( I mean positive reinforcement) </a:t>
            </a:r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Have them tie into what your lesson is. 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5472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3607" y="2057400"/>
            <a:ext cx="8845062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Intervention Central</a:t>
            </a:r>
          </a:p>
          <a:p>
            <a:r>
              <a:rPr lang="en-US" sz="1600" dirty="0" smtClean="0">
                <a:hlinkClick r:id="rId2"/>
              </a:rPr>
              <a:t>http</a:t>
            </a:r>
            <a:r>
              <a:rPr lang="en-US" sz="1600" dirty="0">
                <a:hlinkClick r:id="rId2"/>
              </a:rPr>
              <a:t>://www.interventioncentral.org</a:t>
            </a:r>
            <a:r>
              <a:rPr lang="en-US" sz="1600" dirty="0" smtClean="0">
                <a:hlinkClick r:id="rId2"/>
              </a:rPr>
              <a:t>/</a:t>
            </a:r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Escambia </a:t>
            </a:r>
            <a:r>
              <a:rPr lang="en-US" sz="1600" dirty="0"/>
              <a:t>County School District: Positive Behavior Interventions and Supports</a:t>
            </a:r>
          </a:p>
          <a:p>
            <a:r>
              <a:rPr lang="en-US" sz="1600" u="sng" dirty="0">
                <a:hlinkClick r:id="rId3"/>
              </a:rPr>
              <a:t>http://www.escambia.k12.fl.us/pbis/data/</a:t>
            </a:r>
            <a:endParaRPr lang="en-US" sz="1600" dirty="0"/>
          </a:p>
          <a:p>
            <a:r>
              <a:rPr lang="en-US" sz="1600" dirty="0"/>
              <a:t> </a:t>
            </a:r>
          </a:p>
          <a:p>
            <a:r>
              <a:rPr lang="en-US" sz="1600" dirty="0"/>
              <a:t>Behavior Downloads for Behavior Charts (elementary)</a:t>
            </a:r>
          </a:p>
          <a:p>
            <a:r>
              <a:rPr lang="en-US" sz="1600" u="sng" dirty="0">
                <a:hlinkClick r:id="rId4"/>
              </a:rPr>
              <a:t>http://ayearofmanyfirsts.blogspot.com/2013/05/bravo-behavior-freebies.html</a:t>
            </a:r>
            <a:endParaRPr lang="en-US" sz="1600" dirty="0"/>
          </a:p>
          <a:p>
            <a:r>
              <a:rPr lang="en-US" sz="1600" dirty="0"/>
              <a:t> </a:t>
            </a:r>
          </a:p>
          <a:p>
            <a:r>
              <a:rPr lang="en-US" sz="1600" dirty="0"/>
              <a:t>Free printable behavior charts</a:t>
            </a:r>
          </a:p>
          <a:p>
            <a:r>
              <a:rPr lang="en-US" sz="1600" u="sng" dirty="0">
                <a:hlinkClick r:id="rId5"/>
              </a:rPr>
              <a:t>http://www.freeprintablebehaviorcharts.com</a:t>
            </a:r>
            <a:r>
              <a:rPr lang="en-US" sz="1600" u="sng" dirty="0" smtClean="0">
                <a:hlinkClick r:id="rId5"/>
              </a:rPr>
              <a:t>/</a:t>
            </a:r>
            <a:endParaRPr lang="en-US" sz="1600" u="sng" dirty="0" smtClean="0"/>
          </a:p>
          <a:p>
            <a:endParaRPr lang="en-US" sz="1600" u="sng" dirty="0"/>
          </a:p>
          <a:p>
            <a:r>
              <a:rPr lang="en-US" sz="1600" dirty="0"/>
              <a:t>PBIS World</a:t>
            </a:r>
          </a:p>
          <a:p>
            <a:r>
              <a:rPr lang="en-US" sz="1600" dirty="0" smtClean="0">
                <a:hlinkClick r:id="rId6"/>
              </a:rPr>
              <a:t>http</a:t>
            </a:r>
            <a:r>
              <a:rPr lang="en-US" sz="1600" dirty="0">
                <a:hlinkClick r:id="rId6"/>
              </a:rPr>
              <a:t>://www.pbisworld.com</a:t>
            </a:r>
            <a:r>
              <a:rPr lang="en-US" sz="1600" dirty="0" smtClean="0">
                <a:hlinkClick r:id="rId6"/>
              </a:rPr>
              <a:t>/</a:t>
            </a:r>
            <a:endParaRPr lang="en-US" sz="1600" dirty="0" smtClean="0"/>
          </a:p>
          <a:p>
            <a:endParaRPr lang="en-US" sz="1600" dirty="0"/>
          </a:p>
          <a:p>
            <a:r>
              <a:rPr lang="en-US" sz="1600" dirty="0"/>
              <a:t>Behavior Charts at Worksheet Place.com</a:t>
            </a:r>
          </a:p>
          <a:p>
            <a:r>
              <a:rPr lang="en-US" sz="1400" dirty="0" smtClean="0">
                <a:hlinkClick r:id="rId7"/>
              </a:rPr>
              <a:t>http</a:t>
            </a:r>
            <a:r>
              <a:rPr lang="en-US" sz="1400" dirty="0">
                <a:hlinkClick r:id="rId7"/>
              </a:rPr>
              <a:t>://</a:t>
            </a:r>
            <a:r>
              <a:rPr lang="en-US" sz="1400" dirty="0" smtClean="0">
                <a:hlinkClick r:id="rId7"/>
              </a:rPr>
              <a:t>worksheetplace.com/index.php?function=DisplayCategory&amp;showCategory=Y&amp;links=1&amp;id=31&amp;link1=31</a:t>
            </a:r>
            <a:endParaRPr lang="en-US" sz="1400" dirty="0" smtClean="0"/>
          </a:p>
          <a:p>
            <a:endParaRPr lang="en-US" sz="16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143607" y="152400"/>
            <a:ext cx="8845062" cy="32624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parajita" panose="020B0604020202020204" pitchFamily="34" charset="0"/>
                <a:cs typeface="Aparajita" panose="020B0604020202020204" pitchFamily="34" charset="0"/>
              </a:rPr>
              <a:t>Helping teachers with Behavior Management</a:t>
            </a:r>
          </a:p>
          <a:p>
            <a:pPr algn="ctr"/>
            <a:r>
              <a:rPr lang="en-US" sz="36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parajita" panose="020B0604020202020204" pitchFamily="34" charset="0"/>
                <a:cs typeface="Aparajita" panose="020B0604020202020204" pitchFamily="34" charset="0"/>
              </a:rPr>
              <a:t>For RTI, etc.</a:t>
            </a:r>
            <a:endParaRPr lang="en-US" sz="3600" b="1" cap="none" spc="0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pPr algn="ctr"/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Links to Behavior Charts/Interventions</a:t>
            </a:r>
          </a:p>
          <a:p>
            <a:pPr algn="ctr"/>
            <a:endParaRPr lang="en-US" sz="44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0390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RespondQuestion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iRespondGraph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115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Office Theme</vt:lpstr>
      <vt:lpstr>iRespondQuestionMaster</vt:lpstr>
      <vt:lpstr>iRespondGraphMaster</vt:lpstr>
      <vt:lpstr>IDEAS FOR HANDLING BEHAVIOR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BEHAVIOR MANAGEMENT</dc:title>
  <dc:creator>Lisa King</dc:creator>
  <cp:lastModifiedBy>Lisa King</cp:lastModifiedBy>
  <cp:revision>17</cp:revision>
  <dcterms:created xsi:type="dcterms:W3CDTF">2015-07-09T19:14:23Z</dcterms:created>
  <dcterms:modified xsi:type="dcterms:W3CDTF">2015-07-23T14:40:26Z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eepGraph">
    <vt:bool>false</vt:bool>
  </property>
  <property fmtid="{D5CDD505-2E9C-101B-9397-08002B2CF9AE}" pid="3" name="AutoReflect">
    <vt:bool>false</vt:bool>
  </property>
  <property fmtid="{D5CDD505-2E9C-101B-9397-08002B2CF9AE}" pid="4" name="ShowTimer">
    <vt:bool>true</vt:bool>
  </property>
</Properties>
</file>